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3" r:id="rId6"/>
    <p:sldId id="264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4330"/>
    <a:srgbClr val="194C53"/>
    <a:srgbClr val="83BCAF"/>
    <a:srgbClr val="62B1DB"/>
    <a:srgbClr val="236673"/>
    <a:srgbClr val="F9DD29"/>
    <a:srgbClr val="C7362D"/>
    <a:srgbClr val="FD971D"/>
    <a:srgbClr val="A31F26"/>
    <a:srgbClr val="E8B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3BC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9AC7F-0D89-4EC3-8047-A0F615D17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69874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C9433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05BC-D050-4CE9-BE4E-D4127E3C06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49549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194C5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pic>
        <p:nvPicPr>
          <p:cNvPr id="7" name="Picture 6" descr="White text on a black background&#10;&#10;Description automatically generated">
            <a:extLst>
              <a:ext uri="{FF2B5EF4-FFF2-40B4-BE49-F238E27FC236}">
                <a16:creationId xmlns:a16="http://schemas.microsoft.com/office/drawing/2014/main" id="{3B861150-7C06-4D22-B25D-38AC3F44C4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4147" y="5999321"/>
            <a:ext cx="2023705" cy="463258"/>
          </a:xfrm>
          <a:prstGeom prst="rect">
            <a:avLst/>
          </a:prstGeom>
        </p:spPr>
      </p:pic>
      <p:pic>
        <p:nvPicPr>
          <p:cNvPr id="40" name="Picture 39" descr="A picture containing logo&#10;&#10;Description automatically generated">
            <a:extLst>
              <a:ext uri="{FF2B5EF4-FFF2-40B4-BE49-F238E27FC236}">
                <a16:creationId xmlns:a16="http://schemas.microsoft.com/office/drawing/2014/main" id="{33826508-1E43-479E-B97E-9204AE9EDE5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349" y="395421"/>
            <a:ext cx="3469302" cy="325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97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FD4C8F5-09D9-4B02-9C79-D5D2B5D0EF86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964F162-42B2-461E-A49E-0D15DECF276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08CB76-5C0B-4B4A-9A53-53E8C7EEC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4D1EA-110B-46E9-BAA9-D88F82481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13039"/>
            <a:ext cx="10515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9911F4F-9520-46F0-B762-78B8D7E3A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0" name="Picture 19" descr="A picture containing logo&#10;&#10;Description automatically generated">
            <a:extLst>
              <a:ext uri="{FF2B5EF4-FFF2-40B4-BE49-F238E27FC236}">
                <a16:creationId xmlns:a16="http://schemas.microsoft.com/office/drawing/2014/main" id="{C93DC43F-76DB-415C-924E-31B1F42621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3CF05EC2-493C-4151-9C46-7F62A7AD90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02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058" y="1613039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51054D-D827-441C-A41C-C6D81CE9D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05486" y="1609864"/>
            <a:ext cx="5181600" cy="4351338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864775F-413E-46CD-AFED-16288F6C6CD5}"/>
              </a:ext>
            </a:extLst>
          </p:cNvPr>
          <p:cNvSpPr/>
          <p:nvPr userDrawn="1"/>
        </p:nvSpPr>
        <p:spPr>
          <a:xfrm>
            <a:off x="0" y="6298250"/>
            <a:ext cx="12192000" cy="568295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930ADA-BE8A-4F8C-9BED-29DB2E1EF69E}"/>
              </a:ext>
            </a:extLst>
          </p:cNvPr>
          <p:cNvSpPr/>
          <p:nvPr userDrawn="1"/>
        </p:nvSpPr>
        <p:spPr>
          <a:xfrm>
            <a:off x="0" y="1"/>
            <a:ext cx="12192000" cy="1333144"/>
          </a:xfrm>
          <a:prstGeom prst="rect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rgbClr val="194C53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6B90DB7-04E3-43D3-9352-1D52114D3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94348"/>
            <a:ext cx="10515600" cy="968019"/>
          </a:xfrm>
        </p:spPr>
        <p:txBody>
          <a:bodyPr/>
          <a:lstStyle>
            <a:lvl1pPr algn="ctr">
              <a:defRPr b="1">
                <a:solidFill>
                  <a:srgbClr val="194C5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CC667D7-61AB-449C-93F7-3005CD7C73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1656" y="221390"/>
            <a:ext cx="915983" cy="826929"/>
          </a:xfrm>
          <a:prstGeom prst="rect">
            <a:avLst/>
          </a:prstGeom>
        </p:spPr>
      </p:pic>
      <p:pic>
        <p:nvPicPr>
          <p:cNvPr id="21" name="Picture 20" descr="A picture containing logo&#10;&#10;Description automatically generated">
            <a:extLst>
              <a:ext uri="{FF2B5EF4-FFF2-40B4-BE49-F238E27FC236}">
                <a16:creationId xmlns:a16="http://schemas.microsoft.com/office/drawing/2014/main" id="{5FEEC10A-A44E-442C-BE18-BB62FE0D12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4947959" y="6415099"/>
            <a:ext cx="2296080" cy="405956"/>
          </a:xfrm>
          <a:prstGeom prst="rect">
            <a:avLst/>
          </a:prstGeom>
        </p:spPr>
      </p:pic>
      <p:pic>
        <p:nvPicPr>
          <p:cNvPr id="23" name="Picture 22" descr="A picture containing logo&#10;&#10;Description automatically generated">
            <a:extLst>
              <a:ext uri="{FF2B5EF4-FFF2-40B4-BE49-F238E27FC236}">
                <a16:creationId xmlns:a16="http://schemas.microsoft.com/office/drawing/2014/main" id="{921CC595-F951-4870-AFCC-BBD4353F6D6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97" r="10997" b="18769"/>
          <a:stretch/>
        </p:blipFill>
        <p:spPr>
          <a:xfrm>
            <a:off x="11164200" y="246030"/>
            <a:ext cx="796142" cy="77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67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88E5A-D5D1-4AF8-8DF8-B258B082F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839" y="365125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4B922-6A14-4BA9-BA65-3B4BD9B843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839" y="1825625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B5AD86D-D67B-428C-8530-EAB49A85C0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183"/>
          <a:stretch/>
        </p:blipFill>
        <p:spPr>
          <a:xfrm>
            <a:off x="6347686" y="0"/>
            <a:ext cx="5842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44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9F2B362-44CC-4A10-A1CB-8EB27FCAF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399308"/>
            <a:ext cx="5489961" cy="1325563"/>
          </a:xfrm>
        </p:spPr>
        <p:txBody>
          <a:bodyPr>
            <a:normAutofit/>
          </a:bodyPr>
          <a:lstStyle>
            <a:lvl1pPr>
              <a:defRPr sz="4400" b="1">
                <a:solidFill>
                  <a:srgbClr val="C9433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24EB2D8-8A76-4C70-ADE6-DB8FF5593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0" y="1859808"/>
            <a:ext cx="5489961" cy="4667250"/>
          </a:xfrm>
        </p:spPr>
        <p:txBody>
          <a:bodyPr/>
          <a:lstStyle>
            <a:lvl1pPr>
              <a:defRPr>
                <a:solidFill>
                  <a:srgbClr val="005E6A"/>
                </a:solidFill>
              </a:defRPr>
            </a:lvl1pPr>
            <a:lvl2pPr>
              <a:defRPr>
                <a:solidFill>
                  <a:srgbClr val="005E6A"/>
                </a:solidFill>
              </a:defRPr>
            </a:lvl2pPr>
            <a:lvl3pPr>
              <a:defRPr>
                <a:solidFill>
                  <a:srgbClr val="005E6A"/>
                </a:solidFill>
              </a:defRPr>
            </a:lvl3pPr>
            <a:lvl4pPr>
              <a:defRPr>
                <a:solidFill>
                  <a:srgbClr val="005E6A"/>
                </a:solidFill>
              </a:defRPr>
            </a:lvl4pPr>
            <a:lvl5pPr>
              <a:defRPr>
                <a:solidFill>
                  <a:srgbClr val="005E6A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20443D-355D-43FB-88F4-98A75E8BA1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935" r="5333"/>
          <a:stretch/>
        </p:blipFill>
        <p:spPr>
          <a:xfrm>
            <a:off x="7" y="0"/>
            <a:ext cx="56526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4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84C14A20-D749-46B5-8E85-47946CE3DADC}"/>
              </a:ext>
            </a:extLst>
          </p:cNvPr>
          <p:cNvSpPr/>
          <p:nvPr userDrawn="1"/>
        </p:nvSpPr>
        <p:spPr>
          <a:xfrm>
            <a:off x="0" y="5469308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F773CEBF-7EFA-4F12-BAFB-48258ABE6B66}"/>
              </a:ext>
            </a:extLst>
          </p:cNvPr>
          <p:cNvSpPr/>
          <p:nvPr userDrawn="1"/>
        </p:nvSpPr>
        <p:spPr>
          <a:xfrm flipH="1" flipV="1">
            <a:off x="8055836" y="0"/>
            <a:ext cx="4136164" cy="1388692"/>
          </a:xfrm>
          <a:prstGeom prst="rtTriangle">
            <a:avLst/>
          </a:prstGeom>
          <a:solidFill>
            <a:srgbClr val="83B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" name="Graphic 9" descr="A lightbulb">
            <a:extLst>
              <a:ext uri="{FF2B5EF4-FFF2-40B4-BE49-F238E27FC236}">
                <a16:creationId xmlns:a16="http://schemas.microsoft.com/office/drawing/2014/main" id="{FE8F91C1-6ED1-4F43-993C-03D061C256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-283435" y="3923229"/>
            <a:ext cx="2599346" cy="2599346"/>
          </a:xfrm>
          <a:prstGeom prst="rect">
            <a:avLst/>
          </a:prstGeom>
        </p:spPr>
      </p:pic>
      <p:pic>
        <p:nvPicPr>
          <p:cNvPr id="15" name="Graphic 14" descr="A flying paper airplane">
            <a:extLst>
              <a:ext uri="{FF2B5EF4-FFF2-40B4-BE49-F238E27FC236}">
                <a16:creationId xmlns:a16="http://schemas.microsoft.com/office/drawing/2014/main" id="{067144DD-24C9-40C9-B3A7-B429C6899F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H="1">
            <a:off x="10599372" y="5486400"/>
            <a:ext cx="1705599" cy="1705599"/>
          </a:xfrm>
          <a:prstGeom prst="rect">
            <a:avLst/>
          </a:prstGeom>
        </p:spPr>
      </p:pic>
      <p:pic>
        <p:nvPicPr>
          <p:cNvPr id="17" name="Graphic 16" descr="A puzzle">
            <a:extLst>
              <a:ext uri="{FF2B5EF4-FFF2-40B4-BE49-F238E27FC236}">
                <a16:creationId xmlns:a16="http://schemas.microsoft.com/office/drawing/2014/main" id="{B47E1F10-AD2A-4DDF-A1D3-23F4D7E4591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H="1">
            <a:off x="10841505" y="-164500"/>
            <a:ext cx="1463466" cy="1463466"/>
          </a:xfrm>
          <a:prstGeom prst="rect">
            <a:avLst/>
          </a:prstGeom>
        </p:spPr>
      </p:pic>
      <p:pic>
        <p:nvPicPr>
          <p:cNvPr id="11" name="Picture 10" descr="A picture containing logo&#10;&#10;Description automatically generated">
            <a:extLst>
              <a:ext uri="{FF2B5EF4-FFF2-40B4-BE49-F238E27FC236}">
                <a16:creationId xmlns:a16="http://schemas.microsoft.com/office/drawing/2014/main" id="{184E1C7A-28DD-4215-92CC-147E201C1B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51"/>
          <a:stretch/>
        </p:blipFill>
        <p:spPr>
          <a:xfrm>
            <a:off x="135814" y="6394615"/>
            <a:ext cx="2296080" cy="40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5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1F7D9-1E6D-443B-BBAD-74829EF9F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B2224-4F6D-4F6F-9619-56901EC08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0418D-CC3F-4380-A5BA-1B710A44E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35C4-785B-4E8F-B967-73CDC8F2C47E}" type="datetimeFigureOut">
              <a:rPr lang="hr-HR" smtClean="0"/>
              <a:t>4.8.2021.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718E6D-3E49-45A1-B939-5076E43C4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FAD8A-BC21-408C-B98C-83E76FF6B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38CCF-E6C8-42FE-A8AF-DA9F41004FE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2866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7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C88B-6EA3-40F9-85F1-466062562B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49486"/>
            <a:ext cx="9144000" cy="907988"/>
          </a:xfrm>
        </p:spPr>
        <p:txBody>
          <a:bodyPr/>
          <a:lstStyle/>
          <a:p>
            <a:r>
              <a:rPr lang="hr-HR" dirty="0" smtClean="0"/>
              <a:t>Ponavljanje i provjeravanje znanja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7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Osnove rada u programu, prikupljanje i unos podataka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Što je radna knjiga i od čega se ona sastoji?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predstavljaju oznake u adresi ćelije? 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osnovne vrste podataka koje možemo unositi u ćelije.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možemo umetnuti ili obrisati stupac ili redak?</a:t>
            </a:r>
          </a:p>
          <a:p>
            <a:pPr marL="514350" indent="-514350">
              <a:buAutoNum type="arabicPeriod"/>
            </a:pPr>
            <a:r>
              <a:rPr lang="hr-HR" dirty="0" smtClean="0"/>
              <a:t>Možemo li i kako precizno odrediti visinu retka ili širinu stupca?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463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EC4D6-ACF8-42F8-9625-56A854FA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800" dirty="0" smtClean="0"/>
              <a:t>Obrada podataka – matematičke formule i funkcije</a:t>
            </a:r>
            <a:endParaRPr lang="hr-HR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FFA3E-6693-4C59-B556-C049C62EE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Kada i zašto upotrebljavamo formule?</a:t>
            </a:r>
          </a:p>
          <a:p>
            <a:pPr marL="514350" indent="-514350">
              <a:buAutoNum type="arabicPeriod"/>
            </a:pPr>
            <a:r>
              <a:rPr lang="hr-HR" dirty="0" smtClean="0"/>
              <a:t>Koji je redoslijed izvođenja računskih radnji u formuli?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su funkcije? Navedite osnovne funkcije u Excelu i objasni ih.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vrste nizova. Kako se definira niz? </a:t>
            </a:r>
          </a:p>
          <a:p>
            <a:pPr marL="514350" indent="-514350">
              <a:buAutoNum type="arabicPeriod"/>
            </a:pPr>
            <a:r>
              <a:rPr lang="hr-HR" dirty="0" smtClean="0"/>
              <a:t>Objasnite razliku između relativnih i apsolutnih adresa ćelija.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kategorije oblikovanja brojeva.</a:t>
            </a:r>
            <a:endParaRPr lang="hr-HR" dirty="0" smtClean="0"/>
          </a:p>
          <a:p>
            <a:pPr marL="514350" indent="-514350">
              <a:buAutoNum type="arabicPeriod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240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Analiza i prikaz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Koja je razlika između filtriranja i sortiranja podataka? </a:t>
            </a:r>
          </a:p>
          <a:p>
            <a:pPr marL="514350" indent="-514350">
              <a:buAutoNum type="arabicPeriod"/>
            </a:pPr>
            <a:r>
              <a:rPr lang="hr-HR" dirty="0" smtClean="0"/>
              <a:t>Čemu služe komentari u ćelijama? 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su grafikoni?</a:t>
            </a:r>
          </a:p>
          <a:p>
            <a:pPr marL="514350" indent="-514350">
              <a:buAutoNum type="arabicPeriod"/>
            </a:pPr>
            <a:r>
              <a:rPr lang="hr-HR" dirty="0" smtClean="0"/>
              <a:t>Navedite nekoliko vrsta grafikona.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možemo dodati naslov grafikona?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promijeniti stil grafikona?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666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Prikaz radnje knjige i ispis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Možete li i kako pomoću Excela predvidjeti koliko ćete biti visoki za nekoliko godina? </a:t>
            </a:r>
          </a:p>
          <a:p>
            <a:pPr marL="514350" indent="-514350">
              <a:buAutoNum type="arabicPeriod"/>
            </a:pPr>
            <a:r>
              <a:rPr lang="hr-HR" dirty="0" smtClean="0"/>
              <a:t>Kako se istodobno u Excelu može prikazati nekoliko radnih knjiga?</a:t>
            </a:r>
          </a:p>
          <a:p>
            <a:pPr marL="514350" indent="-514350">
              <a:buAutoNum type="arabicPeriod"/>
            </a:pPr>
            <a:r>
              <a:rPr lang="hr-HR" dirty="0" smtClean="0"/>
              <a:t>Opišite postupak uređivanja zaglavlja i podnožja radne knjige.</a:t>
            </a:r>
          </a:p>
          <a:p>
            <a:pPr marL="514350" indent="-514350">
              <a:buAutoNum type="arabicPeriod"/>
            </a:pPr>
            <a:r>
              <a:rPr lang="hr-HR" dirty="0" smtClean="0"/>
              <a:t>Što se sve može urediti koristeći se naredbama za ispis radnog lista? </a:t>
            </a:r>
          </a:p>
        </p:txBody>
      </p:sp>
    </p:spTree>
    <p:extLst>
      <p:ext uri="{BB962C8B-B14F-4D97-AF65-F5344CB8AC3E}">
        <p14:creationId xmlns:p14="http://schemas.microsoft.com/office/powerpoint/2010/main" val="3926457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Primijeni naučeno!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613039"/>
            <a:ext cx="6150430" cy="1835555"/>
          </a:xfrm>
        </p:spPr>
        <p:txBody>
          <a:bodyPr/>
          <a:lstStyle/>
          <a:p>
            <a:pPr marL="0" indent="0">
              <a:buNone/>
            </a:pPr>
            <a:r>
              <a:rPr lang="hr-HR" b="1" dirty="0" smtClean="0"/>
              <a:t>ZADATCI ZA VJEŽBU NA RAČUNALU 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Radna bilježnica stranica 21. i 22. </a:t>
            </a:r>
            <a:endParaRPr lang="hr-HR" dirty="0"/>
          </a:p>
        </p:txBody>
      </p:sp>
      <p:sp>
        <p:nvSpPr>
          <p:cNvPr id="4" name="Pravokutnik 3"/>
          <p:cNvSpPr/>
          <p:nvPr/>
        </p:nvSpPr>
        <p:spPr>
          <a:xfrm>
            <a:off x="2749353" y="4038488"/>
            <a:ext cx="593744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SRETNO!</a:t>
            </a:r>
            <a:endParaRPr lang="hr-HR" sz="72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7323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231</Words>
  <Application>Microsoft Office PowerPoint</Application>
  <PresentationFormat>Široki zaslon</PresentationFormat>
  <Paragraphs>31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Ponavljanje i provjeravanje znanja</vt:lpstr>
      <vt:lpstr>Osnove rada u programu, prikupljanje i unos podataka</vt:lpstr>
      <vt:lpstr>Obrada podataka – matematičke formule i funkcije</vt:lpstr>
      <vt:lpstr>Analiza i prikaz podataka</vt:lpstr>
      <vt:lpstr>Prikaz radnje knjige i ispis podataka</vt:lpstr>
      <vt:lpstr>Primijeni naučeno!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Željka Knezović</dc:creator>
  <cp:lastModifiedBy>Admin</cp:lastModifiedBy>
  <cp:revision>16</cp:revision>
  <dcterms:created xsi:type="dcterms:W3CDTF">2021-04-08T02:08:44Z</dcterms:created>
  <dcterms:modified xsi:type="dcterms:W3CDTF">2021-08-04T10:07:50Z</dcterms:modified>
</cp:coreProperties>
</file>